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5" r:id="rId4"/>
    <p:sldMasterId id="2147483696" r:id="rId5"/>
    <p:sldMasterId id="2147483697" r:id="rId6"/>
    <p:sldMasterId id="2147483698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</p:sldIdLst>
  <p:sldSz cy="68580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Roboto Mon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font" Target="fonts/Roboto-regular.fntdata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Roboto-bold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3.xml"/><Relationship Id="rId33" Type="http://schemas.openxmlformats.org/officeDocument/2006/relationships/font" Target="fonts/RobotoMono-bold.fntdata"/><Relationship Id="rId10" Type="http://schemas.openxmlformats.org/officeDocument/2006/relationships/slide" Target="slides/slide2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5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4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d7660d828_0_42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d7660d828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d7660d828_0_9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d7660d82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d7660d828_0_10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d7660d82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d7660d828_0_12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d7660d828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d7660d828_0_13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d7660d828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5d7660d828_0_1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5d7660d828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5d7660d828_0_14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5d7660d828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d7660d828_0_49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d7660d828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d7660d828_0_49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d7660d828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d7660d828_0_15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d7660d828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5d7660d828_0_25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5d7660d828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d7660d828_0_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d7660d82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d7660d828_0_2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d7660d82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d7660d828_0_3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d7660d82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Demo: </a:t>
            </a:r>
            <a:r>
              <a:rPr lang="en"/>
              <a:t>Anything you can "for loop" through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show for loop through list &amp;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Can we for loop through a dictionary?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d7660d828_0_3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d7660d82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d7660d828_0_47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d7660d828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d7660d828_0_7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d7660d82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d7660d828_0_7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d7660d82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d7660d828_0_8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d7660d828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0371C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"/>
              <a:buNone/>
              <a:defRPr b="1" sz="5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0371C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"/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/>
              <a:buNone/>
              <a:defRPr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  <a:defRPr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■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■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Roboto"/>
              <a:buChar char="■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/>
              <a:buNone/>
              <a:defRPr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/>
              <a:buNone/>
              <a:defRPr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400"/>
              <a:buFont typeface="Roboto"/>
              <a:buNone/>
              <a:defRPr sz="2400"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0371C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"/>
              <a:buNone/>
              <a:defRPr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rgbClr val="C1D7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4200"/>
              <a:buFont typeface="Roboto"/>
              <a:buNone/>
              <a:defRPr sz="4200"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oboto"/>
              <a:buNone/>
              <a:defRPr sz="2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Roboto"/>
              <a:buNone/>
              <a:defRPr sz="1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nnouncements">
  <p:cSld name="TITLE_AND_BODY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491700" y="593375"/>
            <a:ext cx="81606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" type="body"/>
          </p:nvPr>
        </p:nvSpPr>
        <p:spPr>
          <a:xfrm>
            <a:off x="491700" y="1536625"/>
            <a:ext cx="816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9" name="Google Shape;99;p25"/>
          <p:cNvCxnSpPr/>
          <p:nvPr/>
        </p:nvCxnSpPr>
        <p:spPr>
          <a:xfrm>
            <a:off x="481500" y="1298592"/>
            <a:ext cx="8181000" cy="0"/>
          </a:xfrm>
          <a:prstGeom prst="straightConnector1">
            <a:avLst/>
          </a:prstGeom>
          <a:noFill/>
          <a:ln cap="flat" cmpd="sng" w="19050">
            <a:solidFill>
              <a:srgbClr val="4A86E8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de on left">
  <p:cSld name="SECTION_TITLE_AND_DESCRIPTION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6"/>
          <p:cNvSpPr/>
          <p:nvPr/>
        </p:nvSpPr>
        <p:spPr>
          <a:xfrm>
            <a:off x="0" y="8"/>
            <a:ext cx="4572000" cy="68580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26"/>
          <p:cNvSpPr txBox="1"/>
          <p:nvPr>
            <p:ph type="title"/>
          </p:nvPr>
        </p:nvSpPr>
        <p:spPr>
          <a:xfrm>
            <a:off x="4991925" y="753525"/>
            <a:ext cx="3837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" name="Google Shape;104;p26"/>
          <p:cNvSpPr txBox="1"/>
          <p:nvPr>
            <p:ph idx="1" type="body"/>
          </p:nvPr>
        </p:nvSpPr>
        <p:spPr>
          <a:xfrm>
            <a:off x="4991925" y="1865525"/>
            <a:ext cx="3837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2" type="body"/>
          </p:nvPr>
        </p:nvSpPr>
        <p:spPr>
          <a:xfrm>
            <a:off x="367500" y="753525"/>
            <a:ext cx="3837000" cy="53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de on right">
  <p:cSld name="SECTION_TITLE_AND_DESCRIPTION_1_2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7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27"/>
          <p:cNvSpPr txBox="1"/>
          <p:nvPr>
            <p:ph type="title"/>
          </p:nvPr>
        </p:nvSpPr>
        <p:spPr>
          <a:xfrm>
            <a:off x="311700" y="740800"/>
            <a:ext cx="3837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27"/>
          <p:cNvSpPr txBox="1"/>
          <p:nvPr>
            <p:ph idx="1" type="body"/>
          </p:nvPr>
        </p:nvSpPr>
        <p:spPr>
          <a:xfrm>
            <a:off x="311700" y="1852800"/>
            <a:ext cx="3837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27"/>
          <p:cNvSpPr txBox="1"/>
          <p:nvPr>
            <p:ph idx="2" type="body"/>
          </p:nvPr>
        </p:nvSpPr>
        <p:spPr>
          <a:xfrm>
            <a:off x="4939500" y="740800"/>
            <a:ext cx="3837000" cy="53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0371C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9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"/>
              <a:buNone/>
              <a:defRPr b="1" sz="5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8" name="Google Shape;118;p29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9" name="Google Shape;119;p2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0371C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0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"/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2" name="Google Shape;122;p3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/>
              <a:buNone/>
              <a:defRPr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5" name="Google Shape;125;p3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  <a:defRPr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■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■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Roboto"/>
              <a:buChar char="■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6" name="Google Shape;126;p3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/>
              <a:buNone/>
              <a:defRPr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32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0" name="Google Shape;130;p32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1" name="Google Shape;131;p3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/>
              <a:buNone/>
              <a:defRPr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3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400"/>
              <a:buFont typeface="Roboto"/>
              <a:buNone/>
              <a:defRPr sz="2400"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34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8" name="Google Shape;138;p3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0371C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5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"/>
              <a:buNone/>
              <a:defRPr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1" name="Google Shape;141;p3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6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rgbClr val="C1D7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36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4200"/>
              <a:buFont typeface="Roboto"/>
              <a:buNone/>
              <a:defRPr sz="4200"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5" name="Google Shape;145;p36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oboto"/>
              <a:buNone/>
              <a:defRPr sz="2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6" name="Google Shape;146;p36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7" name="Google Shape;147;p3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7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/>
        </p:txBody>
      </p:sp>
      <p:sp>
        <p:nvSpPr>
          <p:cNvPr id="150" name="Google Shape;150;p3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8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Roboto"/>
              <a:buNone/>
              <a:defRPr sz="1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3" name="Google Shape;153;p38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4" name="Google Shape;154;p3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1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3" name="Google Shape;163;p41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4" name="Google Shape;164;p4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2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7" name="Google Shape;167;p4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2800"/>
              <a:buFont typeface="Roboto"/>
              <a:buNone/>
              <a:defRPr>
                <a:solidFill>
                  <a:srgbClr val="4A86E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4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Font typeface="Roboto"/>
              <a:buChar char="●"/>
              <a:defRPr sz="2200">
                <a:latin typeface="Roboto"/>
                <a:ea typeface="Roboto"/>
                <a:cs typeface="Roboto"/>
                <a:sym typeface="Roboto"/>
              </a:defRPr>
            </a:lvl1pPr>
            <a:lvl2pPr indent="-355600" lvl="1" marL="914400" rtl="0"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Char char="○"/>
              <a:defRPr sz="2000"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Font typeface="Roboto"/>
              <a:buChar char="■"/>
              <a:defRPr sz="1800"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1" name="Google Shape;171;p4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44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5" name="Google Shape;175;p44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6" name="Google Shape;176;p4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" name="Google Shape;179;p4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6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2" name="Google Shape;182;p46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3" name="Google Shape;183;p4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7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6" name="Google Shape;186;p4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8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48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0" name="Google Shape;190;p48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1" name="Google Shape;191;p48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" name="Google Shape;192;p4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9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5" name="Google Shape;195;p4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0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8" name="Google Shape;198;p50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" name="Google Shape;199;p5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theme" Target="../theme/theme5.xml"/><Relationship Id="rId1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5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3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2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5" name="Google Shape;115;p2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2800"/>
              <a:buNone/>
              <a:defRPr sz="2800">
                <a:solidFill>
                  <a:srgbClr val="4A86E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4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0" name="Google Shape;160;p4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cs61a.or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2"/>
          <p:cNvSpPr txBox="1"/>
          <p:nvPr>
            <p:ph type="ctrTitle"/>
          </p:nvPr>
        </p:nvSpPr>
        <p:spPr>
          <a:xfrm>
            <a:off x="311700" y="400048"/>
            <a:ext cx="8520600" cy="218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13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Iterators &amp; Generators</a:t>
            </a:r>
            <a:endParaRPr/>
          </a:p>
        </p:txBody>
      </p:sp>
      <p:pic>
        <p:nvPicPr>
          <p:cNvPr id="207" name="Google Shape;20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850" y="3116675"/>
            <a:ext cx="4224300" cy="323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Statements</a:t>
            </a:r>
            <a:endParaRPr/>
          </a:p>
        </p:txBody>
      </p:sp>
      <p:sp>
        <p:nvSpPr>
          <p:cNvPr id="289" name="Google Shape;289;p61"/>
          <p:cNvSpPr txBox="1"/>
          <p:nvPr/>
        </p:nvSpPr>
        <p:spPr>
          <a:xfrm>
            <a:off x="655350" y="1423088"/>
            <a:ext cx="78333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Try statements handle exceptions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61"/>
          <p:cNvSpPr txBox="1"/>
          <p:nvPr/>
        </p:nvSpPr>
        <p:spPr>
          <a:xfrm>
            <a:off x="2121750" y="1957600"/>
            <a:ext cx="4900500" cy="1344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&lt;try suite&gt;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except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&lt;exception class&gt;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&lt;name&gt;: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	&lt;except suite&gt;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1" name="Google Shape;291;p61"/>
          <p:cNvSpPr txBox="1"/>
          <p:nvPr/>
        </p:nvSpPr>
        <p:spPr>
          <a:xfrm>
            <a:off x="461525" y="3301975"/>
            <a:ext cx="34101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Execution rule: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AutoNum type="arabicPeriod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The &lt;try suite&gt; is executed first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AutoNum type="arabicPeriod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If, during the course of executing the &lt;try suite&gt;, an exception is raised that is not handled otherwise then the &lt;except suite&gt; is executed with &lt;name&gt; bound to the exception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2" name="Google Shape;292;p61"/>
          <p:cNvSpPr txBox="1"/>
          <p:nvPr/>
        </p:nvSpPr>
        <p:spPr>
          <a:xfrm>
            <a:off x="3997150" y="3689575"/>
            <a:ext cx="4900500" cy="2548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&gt;&gt;&gt;	</a:t>
            </a:r>
            <a:r>
              <a:rPr lang="en" sz="17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endParaRPr sz="1700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... 	x = </a:t>
            </a:r>
            <a:r>
              <a:rPr lang="en" sz="17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1/0</a:t>
            </a:r>
            <a:endParaRPr sz="17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...	</a:t>
            </a:r>
            <a:r>
              <a:rPr lang="en" sz="17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except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ZeroDivisionError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e: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...	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'Except a'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(e))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...	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	x = </a:t>
            </a:r>
            <a:r>
              <a:rPr lang="en" sz="17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endParaRPr sz="17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Except a &lt;class ‘ZeroDivisionError’&gt;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&gt;&gt;&gt; x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0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to Iterators - The For Statement</a:t>
            </a:r>
            <a:endParaRPr/>
          </a:p>
        </p:txBody>
      </p:sp>
      <p:sp>
        <p:nvSpPr>
          <p:cNvPr id="298" name="Google Shape;298;p62"/>
          <p:cNvSpPr txBox="1"/>
          <p:nvPr/>
        </p:nvSpPr>
        <p:spPr>
          <a:xfrm>
            <a:off x="2813850" y="1234975"/>
            <a:ext cx="3516300" cy="651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&lt;name&gt; 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&lt;expression&gt;: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&lt;suite&gt;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9" name="Google Shape;299;p62"/>
          <p:cNvSpPr txBox="1"/>
          <p:nvPr/>
        </p:nvSpPr>
        <p:spPr>
          <a:xfrm>
            <a:off x="655350" y="1886275"/>
            <a:ext cx="7833300" cy="28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AutoNum type="arabicPeriod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Evaluate the header &lt;expression&gt;, which must evaluate to an iterable object.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AutoNum type="arabicPeriod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For each element in that sequence, in order: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AutoNum type="alphaLcPeriod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Bind &lt;name&gt; to that element in the first frame of the current environment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AutoNum type="alphaLcPeriod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Execute the &lt;suite&gt;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When executing a for statement, 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returns an iterator and 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 provides each item: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62"/>
          <p:cNvSpPr txBox="1"/>
          <p:nvPr/>
        </p:nvSpPr>
        <p:spPr>
          <a:xfrm>
            <a:off x="793925" y="4818300"/>
            <a:ext cx="2929500" cy="1410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&gt;&gt;&gt; counts = [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item </a:t>
            </a:r>
            <a:r>
              <a:rPr lang="en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counts:</a:t>
            </a:r>
            <a:br>
              <a:rPr lang="en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... 		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(item)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1" name="Google Shape;301;p62"/>
          <p:cNvSpPr txBox="1"/>
          <p:nvPr/>
        </p:nvSpPr>
        <p:spPr>
          <a:xfrm>
            <a:off x="4888675" y="4327500"/>
            <a:ext cx="3516300" cy="2465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&gt;&gt;&gt; counts = [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&gt;&gt;&gt; items =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(counts)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... 		</a:t>
            </a:r>
            <a:r>
              <a:rPr lang="en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... 			item =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(items)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...			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(item)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... </a:t>
            </a:r>
            <a:r>
              <a:rPr lang="en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except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StopIteration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...		pass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2" name="Google Shape;302;p62"/>
          <p:cNvSpPr/>
          <p:nvPr/>
        </p:nvSpPr>
        <p:spPr>
          <a:xfrm flipH="1">
            <a:off x="3303175" y="5411600"/>
            <a:ext cx="1585500" cy="720900"/>
          </a:xfrm>
          <a:prstGeom prst="wedgeRoundRectCallout">
            <a:avLst>
              <a:gd fmla="val -57654" name="adj1"/>
              <a:gd fmla="val -21915" name="adj2"/>
              <a:gd fmla="val 0" name="adj3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same!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62"/>
          <p:cNvSpPr/>
          <p:nvPr/>
        </p:nvSpPr>
        <p:spPr>
          <a:xfrm flipH="1">
            <a:off x="3303175" y="5411600"/>
            <a:ext cx="1585500" cy="720900"/>
          </a:xfrm>
          <a:prstGeom prst="wedgeRoundRectCallout">
            <a:avLst>
              <a:gd fmla="val 58152" name="adj1"/>
              <a:gd fmla="val -22154" name="adj2"/>
              <a:gd fmla="val 0" name="adj3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These are equivalent!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62"/>
          <p:cNvSpPr/>
          <p:nvPr/>
        </p:nvSpPr>
        <p:spPr>
          <a:xfrm flipH="1">
            <a:off x="5475600" y="6132500"/>
            <a:ext cx="3516300" cy="597600"/>
          </a:xfrm>
          <a:prstGeom prst="wedgeRoundRectCallout">
            <a:avLst>
              <a:gd fmla="val 18861" name="adj1"/>
              <a:gd fmla="val -52288" name="adj2"/>
              <a:gd fmla="val 0" name="adj3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StopIteration is raised whenever next is called on an empty iterator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Generators</a:t>
            </a:r>
            <a:endParaRPr/>
          </a:p>
        </p:txBody>
      </p:sp>
      <p:pic>
        <p:nvPicPr>
          <p:cNvPr id="310" name="Google Shape;31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9525" y="2147400"/>
            <a:ext cx="2118166" cy="19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 and Rules</a:t>
            </a:r>
            <a:endParaRPr/>
          </a:p>
        </p:txBody>
      </p:sp>
      <p:sp>
        <p:nvSpPr>
          <p:cNvPr id="316" name="Google Shape;316;p64"/>
          <p:cNvSpPr txBox="1"/>
          <p:nvPr/>
        </p:nvSpPr>
        <p:spPr>
          <a:xfrm>
            <a:off x="432600" y="1549350"/>
            <a:ext cx="8278800" cy="48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Some definitions: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n" sz="2100" u="sng">
                <a:latin typeface="Roboto"/>
                <a:ea typeface="Roboto"/>
                <a:cs typeface="Roboto"/>
                <a:sym typeface="Roboto"/>
              </a:rPr>
              <a:t>Generator</a:t>
            </a:r>
            <a:r>
              <a:rPr lang="en" sz="2100">
                <a:latin typeface="Roboto"/>
                <a:ea typeface="Roboto"/>
                <a:cs typeface="Roboto"/>
                <a:sym typeface="Roboto"/>
              </a:rPr>
              <a:t>: An iterator created automatically by calling a generator function.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Char char="●"/>
            </a:pPr>
            <a:r>
              <a:rPr lang="en" sz="2100" u="sng">
                <a:latin typeface="Roboto"/>
                <a:ea typeface="Roboto"/>
                <a:cs typeface="Roboto"/>
                <a:sym typeface="Roboto"/>
              </a:rPr>
              <a:t>Generator function</a:t>
            </a:r>
            <a:r>
              <a:rPr lang="en" sz="2100">
                <a:latin typeface="Roboto"/>
                <a:ea typeface="Roboto"/>
                <a:cs typeface="Roboto"/>
                <a:sym typeface="Roboto"/>
              </a:rPr>
              <a:t>: A function that contains the keyword </a:t>
            </a:r>
            <a:r>
              <a:rPr lang="en" sz="2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2100">
                <a:latin typeface="Roboto"/>
                <a:ea typeface="Roboto"/>
                <a:cs typeface="Roboto"/>
                <a:sym typeface="Roboto"/>
              </a:rPr>
              <a:t> anywhere in the body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When a generator function is called, it returns a generator </a:t>
            </a:r>
            <a:r>
              <a:rPr b="1" lang="en" sz="2100">
                <a:latin typeface="Roboto"/>
                <a:ea typeface="Roboto"/>
                <a:cs typeface="Roboto"/>
                <a:sym typeface="Roboto"/>
              </a:rPr>
              <a:t>instead of</a:t>
            </a:r>
            <a:r>
              <a:rPr lang="en" sz="2100">
                <a:latin typeface="Roboto"/>
                <a:ea typeface="Roboto"/>
                <a:cs typeface="Roboto"/>
                <a:sym typeface="Roboto"/>
              </a:rPr>
              <a:t> going into the body of the function. The only way to go into the body of a generator function is by calling </a:t>
            </a: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2100">
                <a:latin typeface="Roboto"/>
                <a:ea typeface="Roboto"/>
                <a:cs typeface="Roboto"/>
                <a:sym typeface="Roboto"/>
              </a:rPr>
              <a:t> on the returned generator.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Yielding values are the same as returning values except </a:t>
            </a:r>
            <a:r>
              <a:rPr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remembers where it left off.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5"/>
          <p:cNvSpPr txBox="1"/>
          <p:nvPr>
            <p:ph type="title"/>
          </p:nvPr>
        </p:nvSpPr>
        <p:spPr>
          <a:xfrm>
            <a:off x="311700" y="593375"/>
            <a:ext cx="61938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Generators and Generator Functions</a:t>
            </a:r>
            <a:endParaRPr/>
          </a:p>
        </p:txBody>
      </p:sp>
      <p:sp>
        <p:nvSpPr>
          <p:cNvPr id="322" name="Google Shape;322;p65"/>
          <p:cNvSpPr txBox="1"/>
          <p:nvPr/>
        </p:nvSpPr>
        <p:spPr>
          <a:xfrm>
            <a:off x="545675" y="1472100"/>
            <a:ext cx="3500400" cy="4014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 sz="17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plus_minus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...		</a:t>
            </a:r>
            <a:r>
              <a:rPr lang="en" sz="17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x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...		</a:t>
            </a:r>
            <a:r>
              <a:rPr lang="en" sz="17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-x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&gt;&gt;&gt; t = </a:t>
            </a:r>
            <a:r>
              <a:rPr lang="en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plus_minus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(3)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(t)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(t)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-3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&gt;&gt;&gt; t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&lt;generator object&gt;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(t)</a:t>
            </a:r>
            <a:br>
              <a:rPr lang="en" sz="170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StopIteration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3" name="Google Shape;323;p65"/>
          <p:cNvSpPr txBox="1"/>
          <p:nvPr/>
        </p:nvSpPr>
        <p:spPr>
          <a:xfrm>
            <a:off x="4245225" y="1472100"/>
            <a:ext cx="4450800" cy="50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We are allowed to call 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 on generators because generators are a type of iterator.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Calling 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 on a generator goes into the function and evaluates to the first 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 statement. The next time we call 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 on that generator, it resumes where it left off (just like calling 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 on any iterator!)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000">
                <a:latin typeface="Roboto"/>
                <a:ea typeface="Roboto"/>
                <a:cs typeface="Roboto"/>
                <a:sym typeface="Roboto"/>
              </a:rPr>
            </a:br>
            <a:r>
              <a:rPr lang="en" sz="2000">
                <a:latin typeface="Roboto"/>
                <a:ea typeface="Roboto"/>
                <a:cs typeface="Roboto"/>
                <a:sym typeface="Roboto"/>
              </a:rPr>
              <a:t>Once the generator hits a return statement, it raises a 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StopIteration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66"/>
          <p:cNvSpPr txBox="1"/>
          <p:nvPr>
            <p:ph type="title"/>
          </p:nvPr>
        </p:nvSpPr>
        <p:spPr>
          <a:xfrm>
            <a:off x="311700" y="593375"/>
            <a:ext cx="78228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Generators to Represent Infinite Sequences</a:t>
            </a:r>
            <a:endParaRPr/>
          </a:p>
        </p:txBody>
      </p:sp>
      <p:sp>
        <p:nvSpPr>
          <p:cNvPr id="329" name="Google Shape;329;p66"/>
          <p:cNvSpPr txBox="1"/>
          <p:nvPr/>
        </p:nvSpPr>
        <p:spPr>
          <a:xfrm>
            <a:off x="519600" y="1356875"/>
            <a:ext cx="81048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Iterators are used to represent infinite sequences. In this course, when we ask you to write an iterator, we want you to write a generator.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66"/>
          <p:cNvSpPr txBox="1"/>
          <p:nvPr/>
        </p:nvSpPr>
        <p:spPr>
          <a:xfrm>
            <a:off x="537750" y="2451850"/>
            <a:ext cx="7370700" cy="4027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 sz="16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naturals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...		x = 0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...		</a:t>
            </a:r>
            <a:r>
              <a:rPr lang="en" sz="16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br>
              <a:rPr lang="en" sz="160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...			</a:t>
            </a:r>
            <a:r>
              <a:rPr lang="en" sz="16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x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...			x += </a:t>
            </a:r>
            <a:r>
              <a:rPr lang="en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6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&gt;&gt;&gt; nats =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naturals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(nats)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0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(nats)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&gt;&gt;&gt; nats1, nats2 =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naturals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(),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naturals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&gt;&gt;&gt; [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(nats1) *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(nats2) </a:t>
            </a:r>
            <a:r>
              <a:rPr lang="en" sz="16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_ </a:t>
            </a:r>
            <a:r>
              <a:rPr lang="en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range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)]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[0, 1, 4, 9, 16] # Squares the first 5 natural numbers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67"/>
          <p:cNvSpPr txBox="1"/>
          <p:nvPr>
            <p:ph type="title"/>
          </p:nvPr>
        </p:nvSpPr>
        <p:spPr>
          <a:xfrm>
            <a:off x="311700" y="593375"/>
            <a:ext cx="78228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Your Understanding: Generators</a:t>
            </a:r>
            <a:endParaRPr/>
          </a:p>
        </p:txBody>
      </p:sp>
      <p:sp>
        <p:nvSpPr>
          <p:cNvPr id="336" name="Google Shape;336;p67"/>
          <p:cNvSpPr txBox="1"/>
          <p:nvPr/>
        </p:nvSpPr>
        <p:spPr>
          <a:xfrm>
            <a:off x="519600" y="1356875"/>
            <a:ext cx="81048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Given the following generator function, what will the call to gen() return?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Google Shape;337;p67"/>
          <p:cNvSpPr txBox="1"/>
          <p:nvPr/>
        </p:nvSpPr>
        <p:spPr>
          <a:xfrm>
            <a:off x="537750" y="2451850"/>
            <a:ext cx="7370700" cy="22779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&gt;&gt;&gt; def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gen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...		start = 0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...		while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start != 10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br>
              <a:rPr lang="en" sz="160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...			yield start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...			start += 1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&gt;&gt;&gt; gen()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8"/>
          <p:cNvSpPr txBox="1"/>
          <p:nvPr>
            <p:ph type="title"/>
          </p:nvPr>
        </p:nvSpPr>
        <p:spPr>
          <a:xfrm>
            <a:off x="311700" y="288575"/>
            <a:ext cx="78228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Your Understanding: Generators</a:t>
            </a:r>
            <a:endParaRPr/>
          </a:p>
        </p:txBody>
      </p:sp>
      <p:sp>
        <p:nvSpPr>
          <p:cNvPr id="343" name="Google Shape;343;p68"/>
          <p:cNvSpPr txBox="1"/>
          <p:nvPr/>
        </p:nvSpPr>
        <p:spPr>
          <a:xfrm>
            <a:off x="519600" y="1146700"/>
            <a:ext cx="7370700" cy="5441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def map_gen(fn, iter1):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"""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&gt;&gt;&gt; i = iter([1, 2, 3, 4])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&gt;&gt;&gt; fn = lambda x: x**2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&gt;&gt;&gt; m = map_gen(fn, i)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1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4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9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16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Traceback (most recent call last):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 ...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StopIteration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"""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"*** YOUR CODE HERE ***"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3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9"/>
          <p:cNvSpPr txBox="1"/>
          <p:nvPr>
            <p:ph type="title"/>
          </p:nvPr>
        </p:nvSpPr>
        <p:spPr>
          <a:xfrm>
            <a:off x="311700" y="593375"/>
            <a:ext cx="61938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Generators can Yield From Iterators</a:t>
            </a:r>
            <a:endParaRPr/>
          </a:p>
        </p:txBody>
      </p:sp>
      <p:sp>
        <p:nvSpPr>
          <p:cNvPr id="349" name="Google Shape;349;p69"/>
          <p:cNvSpPr txBox="1"/>
          <p:nvPr/>
        </p:nvSpPr>
        <p:spPr>
          <a:xfrm>
            <a:off x="1162225" y="2090025"/>
            <a:ext cx="2775300" cy="1544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a_then_b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6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6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x 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a: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x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x 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b: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x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0" name="Google Shape;350;p69"/>
          <p:cNvSpPr txBox="1"/>
          <p:nvPr/>
        </p:nvSpPr>
        <p:spPr>
          <a:xfrm>
            <a:off x="4743675" y="2090025"/>
            <a:ext cx="2775300" cy="972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a_then_b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6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6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a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b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1" name="Google Shape;351;p69"/>
          <p:cNvSpPr txBox="1"/>
          <p:nvPr/>
        </p:nvSpPr>
        <p:spPr>
          <a:xfrm>
            <a:off x="655350" y="1489300"/>
            <a:ext cx="78333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en"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 from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statement yields all values from an iterable.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69"/>
          <p:cNvSpPr txBox="1"/>
          <p:nvPr/>
        </p:nvSpPr>
        <p:spPr>
          <a:xfrm>
            <a:off x="2449350" y="3983975"/>
            <a:ext cx="4245300" cy="1911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countdown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6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k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k == 0: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 </a:t>
            </a:r>
            <a:r>
              <a:rPr lang="en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'Blast off'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k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lang="en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 from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countdown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(k-1)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7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358" name="Google Shape;358;p70"/>
          <p:cNvSpPr txBox="1"/>
          <p:nvPr>
            <p:ph idx="1" type="body"/>
          </p:nvPr>
        </p:nvSpPr>
        <p:spPr>
          <a:xfrm>
            <a:off x="311700" y="1565258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finally made it! What did we even talk about…</a:t>
            </a:r>
            <a:endParaRPr/>
          </a:p>
          <a:p>
            <a:pPr indent="-3556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Iterators (bookmarks) are used to iterate over iterables (books).</a:t>
            </a:r>
            <a:endParaRPr/>
          </a:p>
          <a:p>
            <a:pPr indent="-3429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We use the iter method to turn iterables into iterators and we use the next method to get the next element.</a:t>
            </a:r>
            <a:endParaRPr/>
          </a:p>
          <a:p>
            <a:pPr indent="-3556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Exceptions can be raised and handled.</a:t>
            </a:r>
            <a:endParaRPr/>
          </a:p>
          <a:p>
            <a:pPr indent="-3556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Generators are how we implement iterators in this course and use yield statements. </a:t>
            </a:r>
            <a:endParaRPr/>
          </a:p>
          <a:p>
            <a:pPr indent="-3429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We can use yield from to yield multiple values from an iterable.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3"/>
          <p:cNvSpPr txBox="1"/>
          <p:nvPr/>
        </p:nvSpPr>
        <p:spPr>
          <a:xfrm>
            <a:off x="311700" y="2867800"/>
            <a:ext cx="85206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Announcements</a:t>
            </a:r>
            <a:endParaRPr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Iterators</a:t>
            </a:r>
            <a:endParaRPr/>
          </a:p>
        </p:txBody>
      </p:sp>
      <p:pic>
        <p:nvPicPr>
          <p:cNvPr id="218" name="Google Shape;21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3600" y="1693050"/>
            <a:ext cx="4015600" cy="40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</a:t>
            </a:r>
            <a:endParaRPr/>
          </a:p>
        </p:txBody>
      </p:sp>
      <p:sp>
        <p:nvSpPr>
          <p:cNvPr id="224" name="Google Shape;224;p55"/>
          <p:cNvSpPr txBox="1"/>
          <p:nvPr/>
        </p:nvSpPr>
        <p:spPr>
          <a:xfrm>
            <a:off x="641550" y="1402300"/>
            <a:ext cx="7860900" cy="4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" sz="19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Lazy evaluation</a:t>
            </a: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Delays evaluation of an expression until its value is needed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" sz="19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Iterable</a:t>
            </a: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An object capable of returning its members one at a time. Examples include all sequences (lists, strings, tuples) and some non-sequence types (dictionaries).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en" sz="1900" u="sng">
                <a:latin typeface="Roboto"/>
                <a:ea typeface="Roboto"/>
                <a:cs typeface="Roboto"/>
                <a:sym typeface="Roboto"/>
              </a:rPr>
              <a:t>Iterator</a:t>
            </a:r>
            <a:r>
              <a:rPr lang="en" sz="1900">
                <a:latin typeface="Roboto"/>
                <a:ea typeface="Roboto"/>
                <a:cs typeface="Roboto"/>
                <a:sym typeface="Roboto"/>
              </a:rPr>
              <a:t> - An object that provides sequential access to values, one by one. 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○"/>
            </a:pPr>
            <a:r>
              <a:rPr lang="en" sz="1900">
                <a:latin typeface="Roboto"/>
                <a:ea typeface="Roboto"/>
                <a:cs typeface="Roboto"/>
                <a:sym typeface="Roboto"/>
              </a:rPr>
              <a:t>All iterators are iterables. Not all iterables are iterators.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en" sz="1900">
                <a:latin typeface="Roboto"/>
                <a:ea typeface="Roboto"/>
                <a:cs typeface="Roboto"/>
                <a:sym typeface="Roboto"/>
              </a:rPr>
              <a:t>Metaphor: Iterables are books &amp; Iterators are bookmarks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6"/>
          <p:cNvSpPr txBox="1"/>
          <p:nvPr>
            <p:ph type="title"/>
          </p:nvPr>
        </p:nvSpPr>
        <p:spPr>
          <a:xfrm>
            <a:off x="311700" y="593375"/>
            <a:ext cx="40692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Iterators</a:t>
            </a:r>
            <a:endParaRPr/>
          </a:p>
        </p:txBody>
      </p:sp>
      <p:sp>
        <p:nvSpPr>
          <p:cNvPr id="230" name="Google Shape;230;p56"/>
          <p:cNvSpPr txBox="1"/>
          <p:nvPr/>
        </p:nvSpPr>
        <p:spPr>
          <a:xfrm>
            <a:off x="416100" y="1246000"/>
            <a:ext cx="3964800" cy="51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How do we create iterators?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(iterable)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: Return an iterator over the elements of an iterable value.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This method creates a bookmark from a book starting at the front.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(iterator)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: Return the next element in an iterator.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Returns the current page and moves the bookmark to the next page.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The iterator remembers where you left off. If the current page is the end of the book, error.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56"/>
          <p:cNvSpPr txBox="1"/>
          <p:nvPr/>
        </p:nvSpPr>
        <p:spPr>
          <a:xfrm>
            <a:off x="4797975" y="1398400"/>
            <a:ext cx="4143000" cy="6252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s = [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] # the book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one, two =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(s),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(s)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2" name="Google Shape;232;p56"/>
          <p:cNvSpPr/>
          <p:nvPr/>
        </p:nvSpPr>
        <p:spPr>
          <a:xfrm rot="5400000">
            <a:off x="5797616" y="1089425"/>
            <a:ext cx="183900" cy="28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56"/>
          <p:cNvSpPr txBox="1"/>
          <p:nvPr/>
        </p:nvSpPr>
        <p:spPr>
          <a:xfrm>
            <a:off x="5665750" y="804625"/>
            <a:ext cx="497700" cy="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</a:t>
            </a:r>
            <a:endParaRPr/>
          </a:p>
        </p:txBody>
      </p:sp>
      <p:sp>
        <p:nvSpPr>
          <p:cNvPr id="234" name="Google Shape;234;p56"/>
          <p:cNvSpPr/>
          <p:nvPr/>
        </p:nvSpPr>
        <p:spPr>
          <a:xfrm rot="5400000">
            <a:off x="5794541" y="654650"/>
            <a:ext cx="183900" cy="28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56"/>
          <p:cNvSpPr txBox="1"/>
          <p:nvPr/>
        </p:nvSpPr>
        <p:spPr>
          <a:xfrm>
            <a:off x="5662675" y="369850"/>
            <a:ext cx="497700" cy="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</a:t>
            </a:r>
            <a:endParaRPr/>
          </a:p>
        </p:txBody>
      </p:sp>
      <p:sp>
        <p:nvSpPr>
          <p:cNvPr id="236" name="Google Shape;236;p56"/>
          <p:cNvSpPr/>
          <p:nvPr/>
        </p:nvSpPr>
        <p:spPr>
          <a:xfrm rot="5400000">
            <a:off x="6128450" y="1089413"/>
            <a:ext cx="183900" cy="28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56"/>
          <p:cNvSpPr txBox="1"/>
          <p:nvPr/>
        </p:nvSpPr>
        <p:spPr>
          <a:xfrm>
            <a:off x="5971550" y="804625"/>
            <a:ext cx="4977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</a:t>
            </a:r>
            <a:r>
              <a:rPr lang="en">
                <a:solidFill>
                  <a:schemeClr val="dk1"/>
                </a:solidFill>
              </a:rPr>
              <a:t>e</a:t>
            </a:r>
            <a:endParaRPr/>
          </a:p>
        </p:txBody>
      </p:sp>
      <p:sp>
        <p:nvSpPr>
          <p:cNvPr id="238" name="Google Shape;238;p56"/>
          <p:cNvSpPr/>
          <p:nvPr/>
        </p:nvSpPr>
        <p:spPr>
          <a:xfrm rot="5400000">
            <a:off x="6125375" y="654638"/>
            <a:ext cx="183900" cy="28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56"/>
          <p:cNvSpPr txBox="1"/>
          <p:nvPr/>
        </p:nvSpPr>
        <p:spPr>
          <a:xfrm>
            <a:off x="5968475" y="369850"/>
            <a:ext cx="497700" cy="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</a:t>
            </a:r>
            <a:endParaRPr/>
          </a:p>
        </p:txBody>
      </p:sp>
      <p:sp>
        <p:nvSpPr>
          <p:cNvPr id="240" name="Google Shape;240;p56"/>
          <p:cNvSpPr txBox="1"/>
          <p:nvPr/>
        </p:nvSpPr>
        <p:spPr>
          <a:xfrm>
            <a:off x="6408750" y="369850"/>
            <a:ext cx="1145700" cy="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+ three</a:t>
            </a:r>
            <a:endParaRPr/>
          </a:p>
        </p:txBody>
      </p:sp>
      <p:sp>
        <p:nvSpPr>
          <p:cNvPr id="241" name="Google Shape;241;p56"/>
          <p:cNvSpPr/>
          <p:nvPr/>
        </p:nvSpPr>
        <p:spPr>
          <a:xfrm rot="5400000">
            <a:off x="6459300" y="1089425"/>
            <a:ext cx="183900" cy="28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56"/>
          <p:cNvSpPr/>
          <p:nvPr/>
        </p:nvSpPr>
        <p:spPr>
          <a:xfrm rot="5400000">
            <a:off x="6456225" y="654650"/>
            <a:ext cx="183900" cy="28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56"/>
          <p:cNvSpPr txBox="1"/>
          <p:nvPr/>
        </p:nvSpPr>
        <p:spPr>
          <a:xfrm>
            <a:off x="6302400" y="807925"/>
            <a:ext cx="4977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</a:t>
            </a:r>
            <a:r>
              <a:rPr lang="en">
                <a:solidFill>
                  <a:schemeClr val="dk1"/>
                </a:solidFill>
              </a:rPr>
              <a:t>e</a:t>
            </a:r>
            <a:endParaRPr/>
          </a:p>
        </p:txBody>
      </p:sp>
      <p:sp>
        <p:nvSpPr>
          <p:cNvPr id="244" name="Google Shape;244;p56"/>
          <p:cNvSpPr txBox="1"/>
          <p:nvPr/>
        </p:nvSpPr>
        <p:spPr>
          <a:xfrm>
            <a:off x="6038900" y="369850"/>
            <a:ext cx="1145700" cy="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+ three</a:t>
            </a:r>
            <a:endParaRPr/>
          </a:p>
        </p:txBody>
      </p:sp>
      <p:sp>
        <p:nvSpPr>
          <p:cNvPr id="245" name="Google Shape;245;p56"/>
          <p:cNvSpPr/>
          <p:nvPr/>
        </p:nvSpPr>
        <p:spPr>
          <a:xfrm rot="5400000">
            <a:off x="6823600" y="654650"/>
            <a:ext cx="183900" cy="28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56"/>
          <p:cNvSpPr txBox="1"/>
          <p:nvPr/>
        </p:nvSpPr>
        <p:spPr>
          <a:xfrm>
            <a:off x="4797975" y="1998875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(one) # move bookmark 1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7" name="Google Shape;247;p56"/>
          <p:cNvSpPr txBox="1"/>
          <p:nvPr/>
        </p:nvSpPr>
        <p:spPr>
          <a:xfrm>
            <a:off x="4797975" y="2675952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(two) # move bookmark 2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8" name="Google Shape;248;p56"/>
          <p:cNvSpPr txBox="1"/>
          <p:nvPr/>
        </p:nvSpPr>
        <p:spPr>
          <a:xfrm>
            <a:off x="4797975" y="3348875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(one) # move bookmark 1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9" name="Google Shape;249;p56"/>
          <p:cNvSpPr txBox="1"/>
          <p:nvPr/>
        </p:nvSpPr>
        <p:spPr>
          <a:xfrm>
            <a:off x="4797975" y="4003275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(two) # move bookmark 2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0" name="Google Shape;250;p56"/>
          <p:cNvSpPr txBox="1"/>
          <p:nvPr/>
        </p:nvSpPr>
        <p:spPr>
          <a:xfrm>
            <a:off x="4797975" y="4614400"/>
            <a:ext cx="4143000" cy="3852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three =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iter(two)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1" name="Google Shape;251;p56"/>
          <p:cNvSpPr txBox="1"/>
          <p:nvPr/>
        </p:nvSpPr>
        <p:spPr>
          <a:xfrm>
            <a:off x="4797975" y="4999600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(three) # move bookmark 2 &amp; 3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2" name="Google Shape;252;p56"/>
          <p:cNvSpPr txBox="1"/>
          <p:nvPr/>
        </p:nvSpPr>
        <p:spPr>
          <a:xfrm>
            <a:off x="4797975" y="5674600"/>
            <a:ext cx="4143000" cy="675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(two) # Ran out of pages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Stop Iteration 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3" name="Google Shape;253;p56"/>
          <p:cNvSpPr txBox="1"/>
          <p:nvPr/>
        </p:nvSpPr>
        <p:spPr>
          <a:xfrm>
            <a:off x="6299325" y="369850"/>
            <a:ext cx="497700" cy="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7"/>
          <p:cNvSpPr txBox="1"/>
          <p:nvPr/>
        </p:nvSpPr>
        <p:spPr>
          <a:xfrm>
            <a:off x="655350" y="1297675"/>
            <a:ext cx="7833300" cy="4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Define a function that returns an iterator that outputs up to the nth value in the Fibonacci sequence. You can assume n will always be 2 or greater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Remember, iter(iterable) creates an iterator. Lists are iterables.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def fib_iter(n):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"""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&gt;&gt;&gt; x = fib_iter(4)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&gt;&gt;&gt; next(x)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0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&gt;&gt;&gt; next(x)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1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&gt;&gt;&gt; next(x)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1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&gt;&gt;&gt; next(x)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2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"""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9" name="Google Shape;259;p5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Your Understanding: Fibonacci</a:t>
            </a:r>
            <a:endParaRPr/>
          </a:p>
        </p:txBody>
      </p:sp>
      <p:pic>
        <p:nvPicPr>
          <p:cNvPr id="260" name="Google Shape;26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9625" y="4524125"/>
            <a:ext cx="3004376" cy="22532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57"/>
          <p:cNvSpPr/>
          <p:nvPr/>
        </p:nvSpPr>
        <p:spPr>
          <a:xfrm flipH="1">
            <a:off x="3852150" y="5511300"/>
            <a:ext cx="2689500" cy="720900"/>
          </a:xfrm>
          <a:prstGeom prst="wedgeRoundRectCallout">
            <a:avLst>
              <a:gd fmla="val -63765" name="adj1"/>
              <a:gd fmla="val 27233" name="adj2"/>
              <a:gd fmla="val 0" name="adj3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Have you missed me?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8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8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Exceptions / Errors</a:t>
            </a:r>
            <a:endParaRPr/>
          </a:p>
        </p:txBody>
      </p:sp>
      <p:pic>
        <p:nvPicPr>
          <p:cNvPr id="267" name="Google Shape;26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75" y="2016525"/>
            <a:ext cx="1543050" cy="735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Exceptions</a:t>
            </a:r>
            <a:r>
              <a:rPr lang="en"/>
              <a:t> / Errors</a:t>
            </a:r>
            <a:endParaRPr/>
          </a:p>
        </p:txBody>
      </p:sp>
      <p:sp>
        <p:nvSpPr>
          <p:cNvPr id="273" name="Google Shape;273;p59"/>
          <p:cNvSpPr txBox="1"/>
          <p:nvPr/>
        </p:nvSpPr>
        <p:spPr>
          <a:xfrm>
            <a:off x="655350" y="1297675"/>
            <a:ext cx="7833300" cy="13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Sometimes, computer programs behave in non-standard ways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A function receives a argument value of an improper type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Some resources (such as a file) is not available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-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A network connection is lost in the middle of data transmission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4" name="Google Shape;27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250" y="2917650"/>
            <a:ext cx="4462124" cy="194915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59"/>
          <p:cNvSpPr txBox="1"/>
          <p:nvPr/>
        </p:nvSpPr>
        <p:spPr>
          <a:xfrm>
            <a:off x="520175" y="5721850"/>
            <a:ext cx="7898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Grace Hopper's Notebook, 1947, Moth found in a Mark II Computer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3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6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Raise Exceptions</a:t>
            </a:r>
            <a:endParaRPr/>
          </a:p>
        </p:txBody>
      </p:sp>
      <p:sp>
        <p:nvSpPr>
          <p:cNvPr id="281" name="Google Shape;281;p60"/>
          <p:cNvSpPr txBox="1"/>
          <p:nvPr/>
        </p:nvSpPr>
        <p:spPr>
          <a:xfrm>
            <a:off x="655350" y="1489300"/>
            <a:ext cx="78333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Exceptions are raised with a raise statement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60"/>
          <p:cNvSpPr txBox="1"/>
          <p:nvPr/>
        </p:nvSpPr>
        <p:spPr>
          <a:xfrm>
            <a:off x="3241500" y="1957600"/>
            <a:ext cx="26610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raise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&lt;expression&gt;</a:t>
            </a:r>
            <a:endParaRPr sz="1800">
              <a:solidFill>
                <a:srgbClr val="0371C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3" name="Google Shape;283;p60"/>
          <p:cNvSpPr txBox="1"/>
          <p:nvPr/>
        </p:nvSpPr>
        <p:spPr>
          <a:xfrm>
            <a:off x="655350" y="2425900"/>
            <a:ext cx="78333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&lt;expression&gt; must be an Exception, which is created like so: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E.g., 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TypeError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('Error message')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TypeError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-- A function was passed the wrong number/type of argument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NameError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-- A name wasn’t found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KeyError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-- A key wasn’t found in a dictionary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RuntimeError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-- Catch-all for troubles during interpretation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Lambda 2018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Lambda 2018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